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Arimo" panose="020B0604020202020204" pitchFamily="34" charset="0"/>
      <p:regular r:id="rId15"/>
    </p:embeddedFont>
    <p:embeddedFont>
      <p:font typeface="Arimo Bold" panose="020B0704020202020204" pitchFamily="34" charset="0"/>
      <p:regular r:id="rId16"/>
      <p:bold r:id="rId17"/>
    </p:embeddedFont>
    <p:embeddedFont>
      <p:font typeface="Poppins" pitchFamily="2" charset="77"/>
      <p:regular r:id="rId18"/>
      <p:bold r:id="rId19"/>
      <p:italic r:id="rId20"/>
      <p:boldItalic r:id="rId21"/>
    </p:embeddedFont>
    <p:embeddedFont>
      <p:font typeface="Poppins Bold" pitchFamily="2" charset="77"/>
      <p:regular r:id="rId22"/>
      <p:bold r:id="rId23"/>
    </p:embeddedFont>
    <p:embeddedFont>
      <p:font typeface="Poppins Light" panose="020B0604020202020204" pitchFamily="34" charset="0"/>
      <p:regular r:id="rId24"/>
      <p:italic r:id="rId25"/>
    </p:embeddedFont>
    <p:embeddedFont>
      <p:font typeface="Quicksand Bold" pitchFamily="2" charset="77"/>
      <p:regular r:id="rId26"/>
      <p:bold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48" autoAdjust="0"/>
    <p:restoredTop sz="94576" autoAdjust="0"/>
  </p:normalViewPr>
  <p:slideViewPr>
    <p:cSldViewPr>
      <p:cViewPr>
        <p:scale>
          <a:sx n="30" d="100"/>
          <a:sy n="30" d="100"/>
        </p:scale>
        <p:origin x="1256" y="23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12.08.2024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22"/>
          </a:xfrm>
          <a:custGeom>
            <a:avLst/>
            <a:gdLst/>
            <a:ahLst/>
            <a:cxnLst/>
            <a:rect l="l" t="t" r="r" b="b"/>
            <a:pathLst>
              <a:path w="18288000" h="10287022">
                <a:moveTo>
                  <a:pt x="0" y="0"/>
                </a:moveTo>
                <a:lnTo>
                  <a:pt x="18288000" y="0"/>
                </a:lnTo>
                <a:lnTo>
                  <a:pt x="18288000" y="10287022"/>
                </a:lnTo>
                <a:lnTo>
                  <a:pt x="0" y="102870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690475" y="5739325"/>
            <a:ext cx="10969350" cy="2394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72"/>
              </a:lnSpc>
            </a:pPr>
            <a:r>
              <a:rPr lang="en-US" sz="8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REGRESSION &amp; CURVE FITING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201055" y="9305925"/>
            <a:ext cx="11885890" cy="662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99"/>
              </a:lnSpc>
            </a:pPr>
            <a:r>
              <a:rPr lang="en-US" sz="4699" spc="93">
                <a:solidFill>
                  <a:srgbClr val="EEEEEE"/>
                </a:solidFill>
                <a:latin typeface="Poppins Bold"/>
                <a:ea typeface="Poppins Bold"/>
                <a:cs typeface="Poppins Bold"/>
                <a:sym typeface="Poppins Bold"/>
              </a:rPr>
              <a:t>DSML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499" y="2048910"/>
            <a:ext cx="18317500" cy="8237940"/>
            <a:chOff x="0" y="0"/>
            <a:chExt cx="24848148" cy="9120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848148" cy="9120759"/>
            </a:xfrm>
            <a:custGeom>
              <a:avLst/>
              <a:gdLst/>
              <a:ahLst/>
              <a:cxnLst/>
              <a:rect l="l" t="t" r="r" b="b"/>
              <a:pathLst>
                <a:path w="24848148" h="9120759">
                  <a:moveTo>
                    <a:pt x="0" y="0"/>
                  </a:moveTo>
                  <a:lnTo>
                    <a:pt x="24848148" y="0"/>
                  </a:lnTo>
                  <a:lnTo>
                    <a:pt x="24848148" y="9120759"/>
                  </a:lnTo>
                  <a:lnTo>
                    <a:pt x="0" y="9120759"/>
                  </a:lnTo>
                  <a:close/>
                </a:path>
              </a:pathLst>
            </a:custGeom>
            <a:solidFill>
              <a:srgbClr val="2DC5FA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2122831"/>
            <a:chOff x="0" y="0"/>
            <a:chExt cx="24384000" cy="4572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4572000"/>
            </a:xfrm>
            <a:custGeom>
              <a:avLst/>
              <a:gdLst/>
              <a:ahLst/>
              <a:cxnLst/>
              <a:rect l="l" t="t" r="r" b="b"/>
              <a:pathLst>
                <a:path w="24384000" h="4572000">
                  <a:moveTo>
                    <a:pt x="0" y="0"/>
                  </a:moveTo>
                  <a:lnTo>
                    <a:pt x="24384000" y="0"/>
                  </a:lnTo>
                  <a:lnTo>
                    <a:pt x="24384000" y="4572000"/>
                  </a:lnTo>
                  <a:lnTo>
                    <a:pt x="0" y="4572000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1252700" y="5722984"/>
            <a:ext cx="6820500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OR IN AN ALTERNATIVE NOTATION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45356" y="643509"/>
            <a:ext cx="16213785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60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HOW EXACTLY DO WE GET THOSE VALUES?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7091212" y="3534124"/>
            <a:ext cx="3976211" cy="975757"/>
            <a:chOff x="0" y="0"/>
            <a:chExt cx="5301615" cy="130100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301615" cy="1300988"/>
            </a:xfrm>
            <a:custGeom>
              <a:avLst/>
              <a:gdLst/>
              <a:ahLst/>
              <a:cxnLst/>
              <a:rect l="l" t="t" r="r" b="b"/>
              <a:pathLst>
                <a:path w="5301615" h="1300988">
                  <a:moveTo>
                    <a:pt x="0" y="0"/>
                  </a:moveTo>
                  <a:lnTo>
                    <a:pt x="5301615" y="0"/>
                  </a:lnTo>
                  <a:lnTo>
                    <a:pt x="5301615" y="1300988"/>
                  </a:lnTo>
                  <a:lnTo>
                    <a:pt x="0" y="13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b="-1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843157" y="6770734"/>
            <a:ext cx="6280202" cy="2585966"/>
            <a:chOff x="0" y="0"/>
            <a:chExt cx="8373603" cy="344795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373618" cy="3447923"/>
            </a:xfrm>
            <a:custGeom>
              <a:avLst/>
              <a:gdLst/>
              <a:ahLst/>
              <a:cxnLst/>
              <a:rect l="l" t="t" r="r" b="b"/>
              <a:pathLst>
                <a:path w="8373618" h="3447923">
                  <a:moveTo>
                    <a:pt x="0" y="0"/>
                  </a:moveTo>
                  <a:lnTo>
                    <a:pt x="8373618" y="0"/>
                  </a:lnTo>
                  <a:lnTo>
                    <a:pt x="8373618" y="3447923"/>
                  </a:lnTo>
                  <a:lnTo>
                    <a:pt x="0" y="34479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533039" y="6521685"/>
            <a:ext cx="5130624" cy="1716360"/>
            <a:chOff x="0" y="0"/>
            <a:chExt cx="6840832" cy="228848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840855" cy="2288540"/>
            </a:xfrm>
            <a:custGeom>
              <a:avLst/>
              <a:gdLst/>
              <a:ahLst/>
              <a:cxnLst/>
              <a:rect l="l" t="t" r="r" b="b"/>
              <a:pathLst>
                <a:path w="6840855" h="2288540">
                  <a:moveTo>
                    <a:pt x="0" y="0"/>
                  </a:moveTo>
                  <a:lnTo>
                    <a:pt x="6840855" y="0"/>
                  </a:lnTo>
                  <a:lnTo>
                    <a:pt x="6840855" y="2288540"/>
                  </a:lnTo>
                  <a:lnTo>
                    <a:pt x="0" y="22885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b="2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116798" y="8905994"/>
            <a:ext cx="3195906" cy="981749"/>
            <a:chOff x="0" y="0"/>
            <a:chExt cx="4261208" cy="130899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261231" cy="1308989"/>
            </a:xfrm>
            <a:custGeom>
              <a:avLst/>
              <a:gdLst/>
              <a:ahLst/>
              <a:cxnLst/>
              <a:rect l="l" t="t" r="r" b="b"/>
              <a:pathLst>
                <a:path w="4261231" h="1308989">
                  <a:moveTo>
                    <a:pt x="0" y="0"/>
                  </a:moveTo>
                  <a:lnTo>
                    <a:pt x="4261231" y="0"/>
                  </a:lnTo>
                  <a:lnTo>
                    <a:pt x="4261231" y="1308989"/>
                  </a:lnTo>
                  <a:lnTo>
                    <a:pt x="0" y="13089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8087804" y="4705350"/>
            <a:ext cx="6820500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PREDICTION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88101" y="5722984"/>
            <a:ext cx="6820500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WE CAN COMPUTE THE COEFFICIENTS BY: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Statistics Introdution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524000" y="1357462"/>
            <a:ext cx="7620000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60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REFERENCES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524000" y="3509020"/>
            <a:ext cx="15827925" cy="461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Chapter 11, </a:t>
            </a:r>
            <a:r>
              <a:rPr lang="en-US" sz="3000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newbold</a:t>
            </a:r>
            <a:r>
              <a:rPr lang="en-US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3000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calson</a:t>
            </a:r>
            <a:r>
              <a:rPr lang="en-US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3000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thorne</a:t>
            </a:r>
            <a:r>
              <a:rPr lang="en-US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statistics for business &amp; economics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Statistics Introdution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Freeform 3"/>
          <p:cNvSpPr/>
          <p:nvPr/>
        </p:nvSpPr>
        <p:spPr>
          <a:xfrm>
            <a:off x="9909944" y="0"/>
            <a:ext cx="8377796" cy="10287002"/>
          </a:xfrm>
          <a:custGeom>
            <a:avLst/>
            <a:gdLst/>
            <a:ahLst/>
            <a:cxnLst/>
            <a:rect l="l" t="t" r="r" b="b"/>
            <a:pathLst>
              <a:path w="8377796" h="10287002">
                <a:moveTo>
                  <a:pt x="0" y="0"/>
                </a:moveTo>
                <a:lnTo>
                  <a:pt x="8377796" y="0"/>
                </a:lnTo>
                <a:lnTo>
                  <a:pt x="8377796" y="10287002"/>
                </a:lnTo>
                <a:lnTo>
                  <a:pt x="0" y="102870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1099" b="-11090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4" name="Freeform 4"/>
          <p:cNvSpPr/>
          <p:nvPr/>
        </p:nvSpPr>
        <p:spPr>
          <a:xfrm>
            <a:off x="9909944" y="0"/>
            <a:ext cx="12328989" cy="10287002"/>
          </a:xfrm>
          <a:custGeom>
            <a:avLst/>
            <a:gdLst/>
            <a:ahLst/>
            <a:cxnLst/>
            <a:rect l="l" t="t" r="r" b="b"/>
            <a:pathLst>
              <a:path w="12328989" h="10287002">
                <a:moveTo>
                  <a:pt x="0" y="0"/>
                </a:moveTo>
                <a:lnTo>
                  <a:pt x="12328989" y="0"/>
                </a:lnTo>
                <a:lnTo>
                  <a:pt x="12328989" y="10287002"/>
                </a:lnTo>
                <a:lnTo>
                  <a:pt x="0" y="102870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2500" r="-12500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5" name="TextBox 5"/>
          <p:cNvSpPr txBox="1"/>
          <p:nvPr/>
        </p:nvSpPr>
        <p:spPr>
          <a:xfrm>
            <a:off x="1524000" y="1800995"/>
            <a:ext cx="7620000" cy="2082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8000">
                <a:solidFill>
                  <a:srgbClr val="424242"/>
                </a:solidFill>
                <a:latin typeface="Poppins"/>
                <a:ea typeface="Poppins"/>
                <a:cs typeface="Poppins"/>
                <a:sym typeface="Poppins"/>
              </a:rPr>
              <a:t>ANY QUESTIONS 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5352536" y="0"/>
            <a:ext cx="3810024" cy="10287000"/>
            <a:chOff x="0" y="0"/>
            <a:chExt cx="5080032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80000" cy="13716000"/>
            </a:xfrm>
            <a:custGeom>
              <a:avLst/>
              <a:gdLst/>
              <a:ahLst/>
              <a:cxnLst/>
              <a:rect l="l" t="t" r="r" b="b"/>
              <a:pathLst>
                <a:path w="5080000" h="13716000">
                  <a:moveTo>
                    <a:pt x="0" y="0"/>
                  </a:moveTo>
                  <a:lnTo>
                    <a:pt x="5080000" y="0"/>
                  </a:lnTo>
                  <a:lnTo>
                    <a:pt x="5080000" y="13716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300600" y="0"/>
            <a:ext cx="8987400" cy="10287000"/>
            <a:chOff x="0" y="0"/>
            <a:chExt cx="11983200" cy="13716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983212" cy="13716000"/>
            </a:xfrm>
            <a:custGeom>
              <a:avLst/>
              <a:gdLst/>
              <a:ahLst/>
              <a:cxnLst/>
              <a:rect l="l" t="t" r="r" b="b"/>
              <a:pathLst>
                <a:path w="11983212" h="13716000">
                  <a:moveTo>
                    <a:pt x="0" y="0"/>
                  </a:moveTo>
                  <a:lnTo>
                    <a:pt x="11983212" y="0"/>
                  </a:lnTo>
                  <a:lnTo>
                    <a:pt x="11983212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788110" y="1104900"/>
            <a:ext cx="7834200" cy="1554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759"/>
              </a:lnSpc>
            </a:pPr>
            <a:r>
              <a:rPr lang="en-US" sz="6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FITTING FUNCTIONS TO DATA POINTS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8700" y="4910000"/>
            <a:ext cx="6974733" cy="5231050"/>
            <a:chOff x="0" y="0"/>
            <a:chExt cx="8881905" cy="666142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881872" cy="6661404"/>
            </a:xfrm>
            <a:custGeom>
              <a:avLst/>
              <a:gdLst/>
              <a:ahLst/>
              <a:cxnLst/>
              <a:rect l="l" t="t" r="r" b="b"/>
              <a:pathLst>
                <a:path w="8881872" h="6661404">
                  <a:moveTo>
                    <a:pt x="0" y="0"/>
                  </a:moveTo>
                  <a:lnTo>
                    <a:pt x="8881872" y="0"/>
                  </a:lnTo>
                  <a:lnTo>
                    <a:pt x="8881872" y="6661404"/>
                  </a:lnTo>
                  <a:lnTo>
                    <a:pt x="0" y="66614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498656" y="360297"/>
            <a:ext cx="6126344" cy="4720889"/>
            <a:chOff x="0" y="0"/>
            <a:chExt cx="8676744" cy="668619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676767" cy="6686169"/>
            </a:xfrm>
            <a:custGeom>
              <a:avLst/>
              <a:gdLst/>
              <a:ahLst/>
              <a:cxnLst/>
              <a:rect l="l" t="t" r="r" b="b"/>
              <a:pathLst>
                <a:path w="8676767" h="6686169">
                  <a:moveTo>
                    <a:pt x="0" y="0"/>
                  </a:moveTo>
                  <a:lnTo>
                    <a:pt x="8676767" y="0"/>
                  </a:lnTo>
                  <a:lnTo>
                    <a:pt x="8676767" y="6686169"/>
                  </a:lnTo>
                  <a:lnTo>
                    <a:pt x="0" y="6686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040410" y="3109182"/>
            <a:ext cx="7581900" cy="185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00"/>
              </a:lnSpc>
            </a:pP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Regression is the process of determining the relationship between a dependent </a:t>
            </a:r>
            <a:r>
              <a:rPr lang="en-US" sz="3000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variable </a:t>
            </a: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and one or more </a:t>
            </a:r>
            <a:r>
              <a:rPr lang="en-US" sz="3000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independent variables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Statistics Introdution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9943103" y="1288643"/>
            <a:ext cx="7547700" cy="2809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WHAT IS REGRESSION USEFUL FOR?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926003" y="4559915"/>
            <a:ext cx="7581900" cy="3686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Interpolation: </a:t>
            </a:r>
          </a:p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Make predictions about values within measured range of sample</a:t>
            </a: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Extrapolation:</a:t>
            </a: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Make predictions beyond range of datapoints available</a:t>
            </a: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903287" y="2002362"/>
            <a:ext cx="7749517" cy="6282276"/>
            <a:chOff x="0" y="0"/>
            <a:chExt cx="9783727" cy="793134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783699" cy="7931404"/>
            </a:xfrm>
            <a:custGeom>
              <a:avLst/>
              <a:gdLst/>
              <a:ahLst/>
              <a:cxnLst/>
              <a:rect l="l" t="t" r="r" b="b"/>
              <a:pathLst>
                <a:path w="9783699" h="7931404">
                  <a:moveTo>
                    <a:pt x="0" y="0"/>
                  </a:moveTo>
                  <a:lnTo>
                    <a:pt x="9783699" y="0"/>
                  </a:lnTo>
                  <a:lnTo>
                    <a:pt x="9783699" y="7931404"/>
                  </a:lnTo>
                  <a:lnTo>
                    <a:pt x="0" y="79314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Statistics Introdution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1523800" y="4075296"/>
            <a:ext cx="6859200" cy="4692000"/>
            <a:chOff x="0" y="0"/>
            <a:chExt cx="9145600" cy="625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145651" cy="6256020"/>
            </a:xfrm>
            <a:custGeom>
              <a:avLst/>
              <a:gdLst/>
              <a:ahLst/>
              <a:cxnLst/>
              <a:rect l="l" t="t" r="r" b="b"/>
              <a:pathLst>
                <a:path w="9145651" h="6256020">
                  <a:moveTo>
                    <a:pt x="0" y="0"/>
                  </a:moveTo>
                  <a:lnTo>
                    <a:pt x="9145651" y="0"/>
                  </a:lnTo>
                  <a:lnTo>
                    <a:pt x="9145651" y="6256020"/>
                  </a:lnTo>
                  <a:lnTo>
                    <a:pt x="0" y="6256020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24000" y="1337896"/>
            <a:ext cx="7947634" cy="1653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80"/>
              </a:lnSpc>
            </a:pPr>
            <a:r>
              <a:rPr lang="en-US" sz="60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CHALLENGES IN REGRESSION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706100" y="4482958"/>
            <a:ext cx="7581900" cy="3838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dirty="0">
                <a:solidFill>
                  <a:srgbClr val="424242"/>
                </a:solidFill>
                <a:latin typeface="Poppins"/>
                <a:ea typeface="Poppins"/>
                <a:cs typeface="Poppins"/>
                <a:sym typeface="Poppins"/>
              </a:rPr>
              <a:t>What is the function family that we should use to</a:t>
            </a:r>
          </a:p>
          <a:p>
            <a:pPr algn="l">
              <a:lnSpc>
                <a:spcPts val="4320"/>
              </a:lnSpc>
            </a:pPr>
            <a:endParaRPr lang="en-US" sz="3600" dirty="0">
              <a:solidFill>
                <a:srgbClr val="42424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4320"/>
              </a:lnSpc>
            </a:pPr>
            <a:r>
              <a:rPr lang="en-US" sz="3600" dirty="0">
                <a:solidFill>
                  <a:srgbClr val="424242"/>
                </a:solidFill>
                <a:latin typeface="Poppins"/>
                <a:ea typeface="Poppins"/>
                <a:cs typeface="Poppins"/>
                <a:sym typeface="Poppins"/>
              </a:rPr>
              <a:t>Perform our fit? What are the best parameters to fit the function to the data?</a:t>
            </a:r>
          </a:p>
          <a:p>
            <a:pPr algn="l">
              <a:lnSpc>
                <a:spcPts val="4320"/>
              </a:lnSpc>
            </a:pPr>
            <a:endParaRPr lang="en-US" sz="3600" dirty="0">
              <a:solidFill>
                <a:srgbClr val="4242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1523800" y="4036547"/>
            <a:ext cx="8207185" cy="5471457"/>
            <a:chOff x="0" y="0"/>
            <a:chExt cx="10506068" cy="700404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506075" cy="7004050"/>
            </a:xfrm>
            <a:custGeom>
              <a:avLst/>
              <a:gdLst/>
              <a:ahLst/>
              <a:cxnLst/>
              <a:rect l="l" t="t" r="r" b="b"/>
              <a:pathLst>
                <a:path w="10506075" h="7004050">
                  <a:moveTo>
                    <a:pt x="0" y="0"/>
                  </a:moveTo>
                  <a:lnTo>
                    <a:pt x="10506075" y="0"/>
                  </a:lnTo>
                  <a:lnTo>
                    <a:pt x="10506075" y="7004050"/>
                  </a:lnTo>
                  <a:lnTo>
                    <a:pt x="0" y="70040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Statistics Introdution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524000" y="1375996"/>
            <a:ext cx="7947634" cy="1554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60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CHALLENGES IN REGRESSION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677400" y="4343400"/>
            <a:ext cx="7581900" cy="3231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295400" lvl="2" indent="-431800" algn="l">
              <a:lnSpc>
                <a:spcPts val="3600"/>
              </a:lnSpc>
              <a:buFont typeface="Arial"/>
              <a:buChar char="⚬"/>
            </a:pPr>
            <a:r>
              <a:rPr lang="en-US" sz="3000" dirty="0">
                <a:solidFill>
                  <a:srgbClr val="424242"/>
                </a:solidFill>
                <a:latin typeface="Poppins"/>
                <a:ea typeface="Poppins"/>
                <a:cs typeface="Poppins"/>
                <a:sym typeface="Poppins"/>
              </a:rPr>
              <a:t>What is the function family that we should use to perform our fit?</a:t>
            </a: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42424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42424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1295400" lvl="2" indent="-431800" algn="l">
              <a:lnSpc>
                <a:spcPts val="3600"/>
              </a:lnSpc>
              <a:buFont typeface="Arial"/>
              <a:buChar char="⚬"/>
            </a:pPr>
            <a:r>
              <a:rPr lang="en-US" sz="3000" dirty="0">
                <a:solidFill>
                  <a:srgbClr val="424242"/>
                </a:solidFill>
                <a:latin typeface="Poppins"/>
                <a:ea typeface="Poppins"/>
                <a:cs typeface="Poppins"/>
                <a:sym typeface="Poppins"/>
              </a:rPr>
              <a:t>What are the best parameters to fit the function to the data?</a:t>
            </a: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4242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028700" y="3860266"/>
            <a:ext cx="7874460" cy="6299568"/>
            <a:chOff x="0" y="0"/>
            <a:chExt cx="10499280" cy="839942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499217" cy="8399399"/>
            </a:xfrm>
            <a:custGeom>
              <a:avLst/>
              <a:gdLst/>
              <a:ahLst/>
              <a:cxnLst/>
              <a:rect l="l" t="t" r="r" b="b"/>
              <a:pathLst>
                <a:path w="10499217" h="8399399">
                  <a:moveTo>
                    <a:pt x="0" y="0"/>
                  </a:moveTo>
                  <a:lnTo>
                    <a:pt x="10499217" y="0"/>
                  </a:lnTo>
                  <a:lnTo>
                    <a:pt x="10499217" y="8399399"/>
                  </a:lnTo>
                  <a:lnTo>
                    <a:pt x="0" y="83993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Statistics Introdution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524000" y="1547446"/>
            <a:ext cx="7620000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60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LINEAR REGRESSION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9445118" y="1559758"/>
            <a:ext cx="7182600" cy="7182600"/>
            <a:chOff x="0" y="0"/>
            <a:chExt cx="9576800" cy="9576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576816" cy="9576816"/>
            </a:xfrm>
            <a:custGeom>
              <a:avLst/>
              <a:gdLst/>
              <a:ahLst/>
              <a:cxnLst/>
              <a:rect l="l" t="t" r="r" b="b"/>
              <a:pathLst>
                <a:path w="9576816" h="9576816">
                  <a:moveTo>
                    <a:pt x="0" y="0"/>
                  </a:moveTo>
                  <a:lnTo>
                    <a:pt x="9576816" y="0"/>
                  </a:lnTo>
                  <a:lnTo>
                    <a:pt x="9576816" y="9576816"/>
                  </a:lnTo>
                  <a:lnTo>
                    <a:pt x="0" y="9576816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542275" y="4285150"/>
            <a:ext cx="5782250" cy="729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0" lvl="1" indent="-215900" algn="l">
              <a:lnSpc>
                <a:spcPts val="2879"/>
              </a:lnSpc>
              <a:buFont typeface="Arial"/>
              <a:buChar char="•"/>
            </a:pPr>
            <a:r>
              <a:rPr lang="en-US" sz="2000" dirty="0">
                <a:solidFill>
                  <a:srgbClr val="5E5E5E"/>
                </a:solidFill>
                <a:latin typeface="Poppins Light"/>
                <a:ea typeface="Poppins Light"/>
                <a:cs typeface="Poppins Light"/>
                <a:sym typeface="Poppins Light"/>
              </a:rPr>
              <a:t>A straight LINE IS GIVEN BY THE EXPRESSION BELLOW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802287" y="1909369"/>
            <a:ext cx="6468261" cy="6468261"/>
            <a:chOff x="0" y="0"/>
            <a:chExt cx="8624348" cy="862434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624316" cy="8624316"/>
            </a:xfrm>
            <a:custGeom>
              <a:avLst/>
              <a:gdLst/>
              <a:ahLst/>
              <a:cxnLst/>
              <a:rect l="l" t="t" r="r" b="b"/>
              <a:pathLst>
                <a:path w="8624316" h="8624316">
                  <a:moveTo>
                    <a:pt x="0" y="0"/>
                  </a:moveTo>
                  <a:lnTo>
                    <a:pt x="8624316" y="0"/>
                  </a:lnTo>
                  <a:lnTo>
                    <a:pt x="8624316" y="8624316"/>
                  </a:lnTo>
                  <a:lnTo>
                    <a:pt x="0" y="86243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524000" y="5428162"/>
            <a:ext cx="5409236" cy="1435785"/>
            <a:chOff x="0" y="0"/>
            <a:chExt cx="7212315" cy="191438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7212330" cy="1914398"/>
            </a:xfrm>
            <a:custGeom>
              <a:avLst/>
              <a:gdLst/>
              <a:ahLst/>
              <a:cxnLst/>
              <a:rect l="l" t="t" r="r" b="b"/>
              <a:pathLst>
                <a:path w="7212330" h="1914398">
                  <a:moveTo>
                    <a:pt x="0" y="0"/>
                  </a:moveTo>
                  <a:lnTo>
                    <a:pt x="7212330" y="0"/>
                  </a:lnTo>
                  <a:lnTo>
                    <a:pt x="7212330" y="1914398"/>
                  </a:lnTo>
                  <a:lnTo>
                    <a:pt x="0" y="19143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524000" y="7017669"/>
            <a:ext cx="5782250" cy="729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80"/>
              </a:lnSpc>
              <a:buFont typeface="Arial"/>
              <a:buChar char="•"/>
            </a:pPr>
            <a:r>
              <a:rPr lang="en-US" sz="2000" dirty="0">
                <a:solidFill>
                  <a:srgbClr val="5E5E5E"/>
                </a:solidFill>
                <a:latin typeface="Poppins Light"/>
                <a:ea typeface="Poppins Light"/>
                <a:cs typeface="Poppins Light"/>
                <a:sym typeface="Poppins Light"/>
              </a:rPr>
              <a:t>Beta_0 is the y-intercept</a:t>
            </a:r>
          </a:p>
          <a:p>
            <a:pPr marL="431801" lvl="1" indent="-215900" algn="l">
              <a:lnSpc>
                <a:spcPts val="2880"/>
              </a:lnSpc>
              <a:buFont typeface="Arial"/>
              <a:buChar char="•"/>
            </a:pPr>
            <a:r>
              <a:rPr lang="en-US" sz="2000" dirty="0">
                <a:solidFill>
                  <a:srgbClr val="5E5E5E"/>
                </a:solidFill>
                <a:latin typeface="Poppins Light"/>
                <a:ea typeface="Poppins Light"/>
                <a:cs typeface="Poppins Light"/>
                <a:sym typeface="Poppins Light"/>
              </a:rPr>
              <a:t>Beta_1 is the gradient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Statistics Introdution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0327790" y="4432129"/>
            <a:ext cx="6417210" cy="1838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600" lvl="2" indent="-287867" algn="l">
              <a:lnSpc>
                <a:spcPts val="2879"/>
              </a:lnSpc>
              <a:buFont typeface="Arial"/>
              <a:buChar char="⚬"/>
            </a:pPr>
            <a:r>
              <a:rPr lang="en-US" sz="2000" dirty="0">
                <a:solidFill>
                  <a:srgbClr val="666666"/>
                </a:solidFill>
                <a:latin typeface="Poppins Light"/>
                <a:ea typeface="Poppins Light"/>
                <a:cs typeface="Poppins Light"/>
                <a:sym typeface="Poppins Light"/>
              </a:rPr>
              <a:t>In practice we know that other variables may impact the target variable. </a:t>
            </a:r>
          </a:p>
          <a:p>
            <a:pPr marL="863601" lvl="2" indent="-287867" algn="l">
              <a:lnSpc>
                <a:spcPts val="2880"/>
              </a:lnSpc>
              <a:buFont typeface="Arial"/>
              <a:buChar char="⚬"/>
            </a:pPr>
            <a:r>
              <a:rPr lang="en-US" sz="2000" dirty="0">
                <a:solidFill>
                  <a:srgbClr val="666666"/>
                </a:solidFill>
                <a:latin typeface="Poppins Light"/>
                <a:ea typeface="Poppins Light"/>
                <a:cs typeface="Poppins Light"/>
                <a:sym typeface="Poppins Light"/>
              </a:rPr>
              <a:t>These are assumed to be part of the </a:t>
            </a:r>
            <a:r>
              <a:rPr lang="en-US" sz="2000" dirty="0">
                <a:solidFill>
                  <a:srgbClr val="2DC5FA"/>
                </a:solidFill>
                <a:latin typeface="Poppins Light"/>
                <a:ea typeface="Poppins Light"/>
                <a:cs typeface="Poppins Light"/>
                <a:sym typeface="Poppins Light"/>
              </a:rPr>
              <a:t>random error</a:t>
            </a:r>
          </a:p>
          <a:p>
            <a:pPr algn="l">
              <a:lnSpc>
                <a:spcPts val="2879"/>
              </a:lnSpc>
            </a:pPr>
            <a:endParaRPr lang="en-US" sz="2000" dirty="0">
              <a:solidFill>
                <a:srgbClr val="2DC5F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524000" y="1357462"/>
            <a:ext cx="10179642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60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LINEAR REGRESSION MODEL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24000" y="5970768"/>
            <a:ext cx="15201900" cy="3195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40"/>
              </a:lnSpc>
            </a:pPr>
            <a:r>
              <a:rPr lang="en-US" sz="2000" dirty="0">
                <a:solidFill>
                  <a:srgbClr val="666666"/>
                </a:solidFill>
                <a:latin typeface="Poppins Light"/>
                <a:ea typeface="Poppins Light"/>
                <a:cs typeface="Poppins Light"/>
                <a:sym typeface="Poppins Light"/>
              </a:rPr>
              <a:t>            Notes:</a:t>
            </a:r>
          </a:p>
          <a:p>
            <a:pPr marL="863601" lvl="2" indent="-287867" algn="l">
              <a:lnSpc>
                <a:spcPts val="2800"/>
              </a:lnSpc>
              <a:buFont typeface="Arial"/>
              <a:buChar char="⚬"/>
            </a:pPr>
            <a:r>
              <a:rPr lang="en-US" sz="2000" dirty="0">
                <a:solidFill>
                  <a:srgbClr val="666666"/>
                </a:solidFill>
                <a:latin typeface="Poppins Light"/>
                <a:ea typeface="Poppins Light"/>
                <a:cs typeface="Poppins Light"/>
                <a:sym typeface="Poppins Light"/>
              </a:rPr>
              <a:t>For regression to be effective, the random errors are assumed to be modelled by a normal distribution with mean 0</a:t>
            </a:r>
          </a:p>
          <a:p>
            <a:pPr algn="l">
              <a:lnSpc>
                <a:spcPts val="2880"/>
              </a:lnSpc>
            </a:pPr>
            <a:endParaRPr lang="en-US" sz="2000" dirty="0">
              <a:solidFill>
                <a:srgbClr val="666666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863601" lvl="2" indent="-287867" algn="l">
              <a:lnSpc>
                <a:spcPts val="2880"/>
              </a:lnSpc>
              <a:buFont typeface="Arial"/>
              <a:buChar char="⚬"/>
            </a:pPr>
            <a:r>
              <a:rPr lang="en-US" sz="2000" dirty="0">
                <a:solidFill>
                  <a:srgbClr val="666666"/>
                </a:solidFill>
                <a:latin typeface="Poppins Light"/>
                <a:ea typeface="Poppins Light"/>
                <a:cs typeface="Poppins Light"/>
                <a:sym typeface="Poppins Light"/>
              </a:rPr>
              <a:t>The most common method to then extract the best values of the model parameters is known as </a:t>
            </a:r>
            <a:r>
              <a:rPr lang="en-US" sz="2000" dirty="0">
                <a:solidFill>
                  <a:srgbClr val="2DC5FA"/>
                </a:solidFill>
                <a:latin typeface="Poppins Light"/>
                <a:ea typeface="Poppins Light"/>
                <a:cs typeface="Poppins Light"/>
                <a:sym typeface="Poppins Light"/>
              </a:rPr>
              <a:t>least squares regression</a:t>
            </a:r>
          </a:p>
          <a:p>
            <a:pPr algn="l">
              <a:lnSpc>
                <a:spcPts val="2880"/>
              </a:lnSpc>
            </a:pPr>
            <a:endParaRPr lang="en-US" sz="2000" dirty="0">
              <a:solidFill>
                <a:srgbClr val="2DC5FA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algn="l">
              <a:lnSpc>
                <a:spcPts val="2879"/>
              </a:lnSpc>
            </a:pPr>
            <a:endParaRPr lang="en-US" sz="2000" dirty="0">
              <a:solidFill>
                <a:srgbClr val="2DC5F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1870776" y="4156505"/>
            <a:ext cx="4743045" cy="1216694"/>
            <a:chOff x="0" y="0"/>
            <a:chExt cx="9055241" cy="232286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55227" cy="2322830"/>
            </a:xfrm>
            <a:custGeom>
              <a:avLst/>
              <a:gdLst/>
              <a:ahLst/>
              <a:cxnLst/>
              <a:rect l="l" t="t" r="r" b="b"/>
              <a:pathLst>
                <a:path w="9055227" h="2322830">
                  <a:moveTo>
                    <a:pt x="0" y="0"/>
                  </a:moveTo>
                  <a:lnTo>
                    <a:pt x="9055227" y="0"/>
                  </a:lnTo>
                  <a:lnTo>
                    <a:pt x="9055227" y="2322830"/>
                  </a:lnTo>
                  <a:lnTo>
                    <a:pt x="0" y="23228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b="-1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Statistics Introdution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8892488" cy="10287000"/>
            <a:chOff x="0" y="0"/>
            <a:chExt cx="11856651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856600" cy="13716000"/>
            </a:xfrm>
            <a:custGeom>
              <a:avLst/>
              <a:gdLst/>
              <a:ahLst/>
              <a:cxnLst/>
              <a:rect l="l" t="t" r="r" b="b"/>
              <a:pathLst>
                <a:path w="11856600" h="13716000">
                  <a:moveTo>
                    <a:pt x="0" y="0"/>
                  </a:moveTo>
                  <a:lnTo>
                    <a:pt x="11856600" y="0"/>
                  </a:lnTo>
                  <a:lnTo>
                    <a:pt x="118566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24000" y="1357462"/>
            <a:ext cx="7620000" cy="1554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6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LINEAR REGRESSION MODEL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155996" y="5835662"/>
            <a:ext cx="6791431" cy="1742150"/>
            <a:chOff x="0" y="0"/>
            <a:chExt cx="9055241" cy="232286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55227" cy="2322830"/>
            </a:xfrm>
            <a:custGeom>
              <a:avLst/>
              <a:gdLst/>
              <a:ahLst/>
              <a:cxnLst/>
              <a:rect l="l" t="t" r="r" b="b"/>
              <a:pathLst>
                <a:path w="9055227" h="2322830">
                  <a:moveTo>
                    <a:pt x="0" y="0"/>
                  </a:moveTo>
                  <a:lnTo>
                    <a:pt x="9055227" y="0"/>
                  </a:lnTo>
                  <a:lnTo>
                    <a:pt x="9055227" y="2322830"/>
                  </a:lnTo>
                  <a:lnTo>
                    <a:pt x="0" y="23228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b="-1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019080" y="2120880"/>
            <a:ext cx="7696252" cy="6045241"/>
            <a:chOff x="0" y="0"/>
            <a:chExt cx="10261669" cy="806032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261727" cy="8060309"/>
            </a:xfrm>
            <a:custGeom>
              <a:avLst/>
              <a:gdLst/>
              <a:ahLst/>
              <a:cxnLst/>
              <a:rect l="l" t="t" r="r" b="b"/>
              <a:pathLst>
                <a:path w="10261727" h="8060309">
                  <a:moveTo>
                    <a:pt x="0" y="0"/>
                  </a:moveTo>
                  <a:lnTo>
                    <a:pt x="10261727" y="0"/>
                  </a:lnTo>
                  <a:lnTo>
                    <a:pt x="10261727" y="8060309"/>
                  </a:lnTo>
                  <a:lnTo>
                    <a:pt x="0" y="80603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Statistics Introdution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5" name="TextBox 5"/>
          <p:cNvSpPr txBox="1"/>
          <p:nvPr/>
        </p:nvSpPr>
        <p:spPr>
          <a:xfrm>
            <a:off x="1526306" y="1357460"/>
            <a:ext cx="7617694" cy="2278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60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HOW EXACTLY DO WE GET THOSE VALUES?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74781" y="5872910"/>
            <a:ext cx="6820500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Prediction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521355" y="4992849"/>
            <a:ext cx="3976211" cy="975757"/>
            <a:chOff x="0" y="0"/>
            <a:chExt cx="5301615" cy="130100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301615" cy="1300988"/>
            </a:xfrm>
            <a:custGeom>
              <a:avLst/>
              <a:gdLst/>
              <a:ahLst/>
              <a:cxnLst/>
              <a:rect l="l" t="t" r="r" b="b"/>
              <a:pathLst>
                <a:path w="5301615" h="1300988">
                  <a:moveTo>
                    <a:pt x="0" y="0"/>
                  </a:moveTo>
                  <a:lnTo>
                    <a:pt x="5301615" y="0"/>
                  </a:lnTo>
                  <a:lnTo>
                    <a:pt x="5301615" y="1300988"/>
                  </a:lnTo>
                  <a:lnTo>
                    <a:pt x="0" y="13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b="-1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585600" y="4531380"/>
            <a:ext cx="5885957" cy="1898696"/>
            <a:chOff x="0" y="0"/>
            <a:chExt cx="7847943" cy="253159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7847965" cy="2531618"/>
            </a:xfrm>
            <a:custGeom>
              <a:avLst/>
              <a:gdLst/>
              <a:ahLst/>
              <a:cxnLst/>
              <a:rect l="l" t="t" r="r" b="b"/>
              <a:pathLst>
                <a:path w="7847965" h="2531618">
                  <a:moveTo>
                    <a:pt x="0" y="0"/>
                  </a:moveTo>
                  <a:lnTo>
                    <a:pt x="7847965" y="0"/>
                  </a:lnTo>
                  <a:lnTo>
                    <a:pt x="7847965" y="2531618"/>
                  </a:lnTo>
                  <a:lnTo>
                    <a:pt x="0" y="25316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2127499" y="6547173"/>
            <a:ext cx="6191877" cy="721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79"/>
              </a:lnSpc>
            </a:pPr>
            <a:r>
              <a:rPr lang="en-US" sz="2400" spc="48" dirty="0">
                <a:solidFill>
                  <a:srgbClr val="FF5757"/>
                </a:solidFill>
                <a:latin typeface="Arimo Bold"/>
                <a:ea typeface="Arimo Bold"/>
                <a:cs typeface="Arimo Bold"/>
                <a:sym typeface="Arimo Bold"/>
              </a:rPr>
              <a:t>Each residual is the real value minus it's prediction: the error!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397423" y="5156727"/>
            <a:ext cx="3917012" cy="872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8"/>
              </a:lnSpc>
            </a:pPr>
            <a:r>
              <a:rPr lang="en-US" sz="2400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Find b0 and b1 that minimize this value:</a:t>
            </a:r>
          </a:p>
        </p:txBody>
      </p:sp>
      <p:sp>
        <p:nvSpPr>
          <p:cNvPr id="13" name="AutoShape 13"/>
          <p:cNvSpPr/>
          <p:nvPr/>
        </p:nvSpPr>
        <p:spPr>
          <a:xfrm>
            <a:off x="10856577" y="5465484"/>
            <a:ext cx="729023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arrow" w="med" len="sm"/>
            <a:tailEnd type="arrow" w="med" len="sm"/>
          </a:ln>
        </p:spPr>
        <p:txBody>
          <a:bodyPr/>
          <a:lstStyle/>
          <a:p>
            <a:endParaRPr lang="en-PT"/>
          </a:p>
        </p:txBody>
      </p:sp>
      <p:sp>
        <p:nvSpPr>
          <p:cNvPr id="14" name="TextBox 14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Statistics Introdution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354</Words>
  <Application>Microsoft Macintosh PowerPoint</Application>
  <PresentationFormat>Custom</PresentationFormat>
  <Paragraphs>76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Quicksand Bold</vt:lpstr>
      <vt:lpstr>Poppins Bold</vt:lpstr>
      <vt:lpstr>Calibri</vt:lpstr>
      <vt:lpstr>Arimo</vt:lpstr>
      <vt:lpstr>Poppins Light</vt:lpstr>
      <vt:lpstr>Arimo Bold</vt:lpstr>
      <vt:lpstr>Arial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TEMPLATE.pptx</dc:title>
  <cp:lastModifiedBy>João Rocha Melo</cp:lastModifiedBy>
  <cp:revision>3</cp:revision>
  <dcterms:created xsi:type="dcterms:W3CDTF">2006-08-16T00:00:00Z</dcterms:created>
  <dcterms:modified xsi:type="dcterms:W3CDTF">2024-08-12T22:24:03Z</dcterms:modified>
  <dc:identifier>DAGNevjx4Nw</dc:identifier>
</cp:coreProperties>
</file>

<file path=docProps/thumbnail.jpeg>
</file>